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1182" r:id="rId2"/>
    <p:sldId id="256" r:id="rId3"/>
    <p:sldId id="1181" r:id="rId4"/>
    <p:sldId id="334" r:id="rId5"/>
    <p:sldId id="260" r:id="rId6"/>
    <p:sldId id="265" r:id="rId7"/>
    <p:sldId id="267" r:id="rId8"/>
    <p:sldId id="266" r:id="rId9"/>
    <p:sldId id="257" r:id="rId10"/>
    <p:sldId id="261" r:id="rId11"/>
    <p:sldId id="262" r:id="rId12"/>
    <p:sldId id="1183" r:id="rId13"/>
    <p:sldId id="1184" r:id="rId14"/>
    <p:sldId id="1185" r:id="rId15"/>
    <p:sldId id="1186" r:id="rId16"/>
    <p:sldId id="274" r:id="rId17"/>
    <p:sldId id="271" r:id="rId18"/>
    <p:sldId id="258" r:id="rId19"/>
    <p:sldId id="1187" r:id="rId20"/>
    <p:sldId id="1188" r:id="rId21"/>
    <p:sldId id="1189" r:id="rId22"/>
    <p:sldId id="259" r:id="rId23"/>
    <p:sldId id="1190" r:id="rId24"/>
    <p:sldId id="272" r:id="rId25"/>
    <p:sldId id="1191" r:id="rId26"/>
    <p:sldId id="264" r:id="rId27"/>
    <p:sldId id="1172" r:id="rId28"/>
    <p:sldId id="1173" r:id="rId29"/>
    <p:sldId id="263" r:id="rId30"/>
  </p:sldIdLst>
  <p:sldSz cx="12192000" cy="6858000"/>
  <p:notesSz cx="6858000" cy="9144000"/>
  <p:defaultTextStyle>
    <a:defPPr>
      <a:defRPr lang="en-H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10" autoAdjust="0"/>
    <p:restoredTop sz="96327"/>
  </p:normalViewPr>
  <p:slideViewPr>
    <p:cSldViewPr snapToGrid="0" snapToObjects="1">
      <p:cViewPr varScale="1">
        <p:scale>
          <a:sx n="127" d="100"/>
          <a:sy n="127" d="100"/>
        </p:scale>
        <p:origin x="198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jpeg>
</file>

<file path=ppt/media/image22.png>
</file>

<file path=ppt/media/image23.jpg>
</file>

<file path=ppt/media/image3.png>
</file>

<file path=ppt/media/image4.jpg>
</file>

<file path=ppt/media/image5.jp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D3ED47-EC81-6841-BC59-C686B33DCFE3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BDD40D-D6F1-4840-A37D-1A8F2648508B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29593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FD82BC-B68F-48CB-9D9E-DF5579EF76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950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pt Title/16pt Text - Blue">
    <p:bg>
      <p:bgPr>
        <a:gradFill>
          <a:gsLst>
            <a:gs pos="0">
              <a:schemeClr val="accent3">
                <a:lumMod val="40000"/>
                <a:lumOff val="60000"/>
              </a:schemeClr>
            </a:gs>
            <a:gs pos="61000">
              <a:schemeClr val="accent3">
                <a:lumMod val="95000"/>
                <a:lumOff val="5000"/>
              </a:schemeClr>
            </a:gs>
            <a:gs pos="100000">
              <a:srgbClr val="2A479C"/>
            </a:gs>
          </a:gsLst>
          <a:path path="circle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9241" y="259792"/>
            <a:ext cx="8964247" cy="3318797"/>
          </a:xfrm>
        </p:spPr>
        <p:txBody>
          <a:bodyPr lIns="146304" tIns="91440" rIns="146304" bIns="91440"/>
          <a:lstStyle>
            <a:lvl1pPr>
              <a:lnSpc>
                <a:spcPts val="6176"/>
              </a:lnSpc>
              <a:defRPr sz="5686" b="0" i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Lorem ipsum dolor sit</a:t>
            </a:r>
            <a:br>
              <a:rPr lang="en-US" dirty="0"/>
            </a:b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</a:t>
            </a:r>
            <a:br>
              <a:rPr lang="en-US" dirty="0"/>
            </a:br>
            <a:r>
              <a:rPr lang="en-US" dirty="0" err="1"/>
              <a:t>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.</a:t>
            </a:r>
            <a:br>
              <a:rPr lang="en-US" dirty="0"/>
            </a:br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269239" y="3877276"/>
            <a:ext cx="5378549" cy="2420379"/>
          </a:xfrm>
        </p:spPr>
        <p:txBody>
          <a:bodyPr/>
          <a:lstStyle>
            <a:lvl1pPr marL="0" indent="0">
              <a:lnSpc>
                <a:spcPts val="1765"/>
              </a:lnSpc>
              <a:spcBef>
                <a:spcPts val="1176"/>
              </a:spcBef>
              <a:buNone/>
              <a:defRPr sz="1568" b="0" i="0" baseline="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2pPr>
            <a:lvl3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3pPr>
            <a:lvl4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4pPr>
            <a:lvl5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Nunc et </a:t>
            </a:r>
            <a:r>
              <a:rPr lang="en-US" dirty="0" err="1"/>
              <a:t>sagittis</a:t>
            </a:r>
            <a:r>
              <a:rPr lang="en-US" dirty="0"/>
              <a:t> ligula, non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Aenean </a:t>
            </a:r>
            <a:r>
              <a:rPr lang="en-US" dirty="0" err="1"/>
              <a:t>porttitor</a:t>
            </a:r>
            <a:r>
              <a:rPr lang="en-US" dirty="0"/>
              <a:t> pulvinar lorem,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tempus,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, </a:t>
            </a:r>
            <a:r>
              <a:rPr lang="en-US" dirty="0" err="1"/>
              <a:t>eleifend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Cum sociis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r>
              <a:rPr lang="en-US" dirty="0"/>
              <a:t> et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, </a:t>
            </a:r>
            <a:r>
              <a:rPr lang="en-US" dirty="0" err="1"/>
              <a:t>nascetur</a:t>
            </a:r>
            <a:r>
              <a:rPr lang="en-US" dirty="0"/>
              <a:t> </a:t>
            </a:r>
            <a:r>
              <a:rPr lang="en-US" dirty="0" err="1"/>
              <a:t>ridiculus</a:t>
            </a:r>
            <a:r>
              <a:rPr lang="en-US" dirty="0"/>
              <a:t> mus. </a:t>
            </a:r>
            <a:r>
              <a:rPr lang="en-US" dirty="0" err="1"/>
              <a:t>Nullam</a:t>
            </a:r>
            <a:r>
              <a:rPr lang="en-US" dirty="0"/>
              <a:t> tempus lorem </a:t>
            </a:r>
            <a:r>
              <a:rPr lang="en-US" dirty="0" err="1"/>
              <a:t>justo</a:t>
            </a:r>
            <a:r>
              <a:rPr lang="en-US" dirty="0"/>
              <a:t>, ac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ut.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F775E2-0D60-41F1-B2B2-F7EC69E621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072911" y="554978"/>
            <a:ext cx="1616765" cy="1616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911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AA1A925-AC63-7D61-AE39-ACFE1B66E97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0F0D78-67C9-564F-BD6F-E34CA30F1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hr-H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78F4E3-1BED-0245-8FD6-364D7ACF08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FC245-7673-1643-8E76-31CC6D8C4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3766F-36D8-A346-8E8E-27D9AD063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6C66B-8CA0-C545-8C89-075E86DDA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6787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C63F6-364B-C040-937E-9A1FDC1F4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FEC25-17E5-0D4C-B7E6-8AFCC7209C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BE97D1-4077-C944-AD7A-788CBF13CC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9D378A-6431-ED45-A17C-9B795F818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DED92B-6C25-7443-8140-392560D15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3F4196-07F7-3E4D-A241-1E8D76896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6CA810-61F0-E14E-4DD3-42A403F3D2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432436" y="6193076"/>
            <a:ext cx="435975" cy="43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6987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5C862-ECB2-DA43-8B61-A08731C748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F2831-91C1-6C4F-897A-F6CAB25D9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76592D-6506-5D4F-9FEB-257C662B1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C27EEE-F04C-4548-9A85-AC20A8DEDA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C618C0-C49E-2E46-819B-B1E9D13C2F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6CF89C-AD31-FE4D-B982-E34ACBAB3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F9C721-9E54-3C46-8253-754A8C7D1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396B20-C4BA-324C-BA5E-4AFE0934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31556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8F5B8-A558-E741-86D7-B21F24A80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BD7A89-90F3-E743-A690-85683C3B9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534F42-68F8-884D-A98C-21D636B33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A8755-76B4-3F42-9C36-D79F897EF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34470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974443-C484-3E45-968B-DBB73E330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AEF3DC-2CF2-8B40-8420-3A2C01518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64EA57-7EB7-B24A-BB22-DEB9F9916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183355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2A0B6-5E83-D845-A3D5-527F0C876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498E3-304F-EA42-8F16-F2503FB9E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178DC2-A17C-0648-B52D-9686CB61C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B7DF4-C826-9544-AA3C-EAEB635C7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C195BC-0163-EE44-9D77-D527DE1FF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B2D4FB-98F8-A74D-BCEC-BEFFF0EA7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0018721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EC62B-1142-A641-91CE-FEE6209B9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ED27BE-4C55-EF41-B024-72D167F993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3C337C-16A8-EE45-8ACD-1CADECE673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50A9F4-C069-0F43-BC62-4670E75E1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AC0237-DF2E-CC47-886C-6F33EEA92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07CD3-932F-D545-AA06-F25745597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9149235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65570-76CB-2844-B9B9-85AEC4406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BBA4F7-03BD-1148-8657-2938FA7BB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B1349-F51C-3C4D-8D7A-5CC0A8154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2CA2A-545C-654A-BD7C-9A93D7BBB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C6202-A194-5043-8D46-885958E1C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658338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176400-3AF4-354F-813C-9AFCC0887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D26AEE-50E9-1A47-9DF6-EF7652AB0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2A3CB-F20D-7249-9411-F1299DBD8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F1F38-48E4-E643-B1E5-61F6C0A64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56BE31-80EA-0E4F-866E-F487F6F6C0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827749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FD256-586D-7A34-3AF6-C13693656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AF680-C712-8FC1-7541-800F881E8E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39810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CB061B-B038-B428-856A-17AF737661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6946" y="1824680"/>
            <a:ext cx="339810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8DF681-EEC0-86E4-98BA-A67EAD73F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35A78C-E628-45ED-9804-5747C160CE6C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70964-C6D2-E4E0-0E76-F78D9D5FF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97F1E-0699-760C-8055-B7BFA8A53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998C14-D48E-4DD0-BD12-100A78EE4F5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D64C27A-52B7-1751-8909-63A4E30D1BB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955692" y="1823651"/>
            <a:ext cx="3398108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74283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pt Title/24p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7877" y="259792"/>
            <a:ext cx="11034346" cy="1793104"/>
          </a:xfrm>
        </p:spPr>
        <p:txBody>
          <a:bodyPr lIns="146304" tIns="91440" rIns="146304" bIns="91440">
            <a:normAutofit/>
          </a:bodyPr>
          <a:lstStyle>
            <a:lvl1pPr>
              <a:lnSpc>
                <a:spcPts val="6176"/>
              </a:lnSpc>
              <a:defRPr sz="5800" b="0" i="0" baseline="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</a:t>
            </a:r>
            <a:br>
              <a:rPr lang="en-US" dirty="0"/>
            </a:b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</a:t>
            </a:r>
            <a:r>
              <a:rPr lang="en-US" dirty="0"/>
              <a:t>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97877" y="2201813"/>
            <a:ext cx="11034346" cy="4396395"/>
          </a:xfrm>
        </p:spPr>
        <p:txBody>
          <a:bodyPr>
            <a:normAutofit/>
          </a:bodyPr>
          <a:lstStyle>
            <a:lvl1pPr marL="0" indent="0">
              <a:lnSpc>
                <a:spcPts val="2549"/>
              </a:lnSpc>
              <a:spcBef>
                <a:spcPts val="2941"/>
              </a:spcBef>
              <a:buNone/>
              <a:defRPr sz="2400" b="0" i="0" baseline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2pPr>
            <a:lvl3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3pPr>
            <a:lvl4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4pPr>
            <a:lvl5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elit</a:t>
            </a:r>
            <a:r>
              <a:rPr lang="en-US" dirty="0"/>
              <a:t>. Nunc et </a:t>
            </a:r>
            <a:r>
              <a:rPr lang="en-US" dirty="0" err="1"/>
              <a:t>sagittis</a:t>
            </a:r>
            <a:r>
              <a:rPr lang="en-US" dirty="0"/>
              <a:t> ligula, non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pulvinar lorem,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tempus. </a:t>
            </a:r>
          </a:p>
          <a:p>
            <a:pPr lvl="0"/>
            <a:r>
              <a:rPr lang="en-US" dirty="0"/>
              <a:t>Cum </a:t>
            </a:r>
            <a:r>
              <a:rPr lang="en-US" dirty="0" err="1"/>
              <a:t>sociis</a:t>
            </a:r>
            <a:r>
              <a:rPr lang="en-US" dirty="0"/>
              <a:t>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r>
              <a:rPr lang="en-US" dirty="0"/>
              <a:t> et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, </a:t>
            </a:r>
            <a:r>
              <a:rPr lang="en-US" dirty="0" err="1"/>
              <a:t>nascetur</a:t>
            </a:r>
            <a:r>
              <a:rPr lang="en-US" dirty="0"/>
              <a:t> </a:t>
            </a:r>
            <a:r>
              <a:rPr lang="en-US" dirty="0" err="1"/>
              <a:t>ridiculus</a:t>
            </a:r>
            <a:r>
              <a:rPr lang="en-US" dirty="0"/>
              <a:t> mus.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D404AB-B9E3-CD6C-E49F-2FFB656D87C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432436" y="6193076"/>
            <a:ext cx="435975" cy="43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812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58pt Title/24p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388C84-DB8A-340D-3512-057EE82FB54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0292" y="259792"/>
            <a:ext cx="10999178" cy="1793104"/>
          </a:xfrm>
        </p:spPr>
        <p:txBody>
          <a:bodyPr lIns="146304" tIns="91440" rIns="146304" bIns="91440">
            <a:normAutofit/>
          </a:bodyPr>
          <a:lstStyle>
            <a:lvl1pPr>
              <a:lnSpc>
                <a:spcPts val="6176"/>
              </a:lnSpc>
              <a:defRPr sz="5800" b="0" i="0" baseline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</a:t>
            </a:r>
            <a:br>
              <a:rPr lang="en-US" dirty="0"/>
            </a:b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</a:t>
            </a:r>
            <a:r>
              <a:rPr lang="en-US" dirty="0"/>
              <a:t>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80292" y="2312688"/>
            <a:ext cx="10999178" cy="4285520"/>
          </a:xfrm>
        </p:spPr>
        <p:txBody>
          <a:bodyPr>
            <a:normAutofit/>
          </a:bodyPr>
          <a:lstStyle>
            <a:lvl1pPr marL="0" indent="0">
              <a:lnSpc>
                <a:spcPts val="2549"/>
              </a:lnSpc>
              <a:spcBef>
                <a:spcPts val="2941"/>
              </a:spcBef>
              <a:buNone/>
              <a:defRPr sz="2400" b="0" i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2pPr>
            <a:lvl3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3pPr>
            <a:lvl4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4pPr>
            <a:lvl5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elit</a:t>
            </a:r>
            <a:r>
              <a:rPr lang="en-US" dirty="0"/>
              <a:t>. Nunc et </a:t>
            </a:r>
            <a:r>
              <a:rPr lang="en-US" dirty="0" err="1"/>
              <a:t>sagittis</a:t>
            </a:r>
            <a:r>
              <a:rPr lang="en-US" dirty="0"/>
              <a:t> ligula, non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pulvinar lorem,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tempus. </a:t>
            </a:r>
          </a:p>
          <a:p>
            <a:pPr lvl="0"/>
            <a:r>
              <a:rPr lang="en-US" dirty="0"/>
              <a:t>Cum </a:t>
            </a:r>
            <a:r>
              <a:rPr lang="en-US" dirty="0" err="1"/>
              <a:t>sociis</a:t>
            </a:r>
            <a:r>
              <a:rPr lang="en-US" dirty="0"/>
              <a:t>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r>
              <a:rPr lang="en-US" dirty="0"/>
              <a:t> et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, </a:t>
            </a:r>
            <a:r>
              <a:rPr lang="en-US" dirty="0" err="1"/>
              <a:t>nascetur</a:t>
            </a:r>
            <a:r>
              <a:rPr lang="en-US" dirty="0"/>
              <a:t> </a:t>
            </a:r>
            <a:r>
              <a:rPr lang="en-US" dirty="0" err="1"/>
              <a:t>ridiculus</a:t>
            </a:r>
            <a:r>
              <a:rPr lang="en-US" dirty="0"/>
              <a:t> mus.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0786C5-921E-AAD7-CFC4-49F1A4D199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432436" y="6193076"/>
            <a:ext cx="435975" cy="43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990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58pt Title/24pt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45123" y="259792"/>
            <a:ext cx="11060723" cy="1793104"/>
          </a:xfrm>
        </p:spPr>
        <p:txBody>
          <a:bodyPr lIns="146304" tIns="91440" rIns="146304" bIns="91440">
            <a:normAutofit/>
          </a:bodyPr>
          <a:lstStyle>
            <a:lvl1pPr>
              <a:lnSpc>
                <a:spcPts val="6176"/>
              </a:lnSpc>
              <a:defRPr sz="5800" b="0" i="0" baseline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</a:t>
            </a:r>
            <a:br>
              <a:rPr lang="en-US" dirty="0"/>
            </a:b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</a:t>
            </a:r>
            <a:r>
              <a:rPr lang="en-US" dirty="0"/>
              <a:t>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45123" y="2312377"/>
            <a:ext cx="11060723" cy="4285831"/>
          </a:xfrm>
        </p:spPr>
        <p:txBody>
          <a:bodyPr>
            <a:normAutofit/>
          </a:bodyPr>
          <a:lstStyle>
            <a:lvl1pPr marL="0" indent="0">
              <a:lnSpc>
                <a:spcPts val="2549"/>
              </a:lnSpc>
              <a:spcBef>
                <a:spcPts val="2941"/>
              </a:spcBef>
              <a:buNone/>
              <a:defRPr sz="2400" b="0" i="0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2pPr>
            <a:lvl3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3pPr>
            <a:lvl4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4pPr>
            <a:lvl5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 err="1"/>
              <a:t>elit</a:t>
            </a:r>
            <a:r>
              <a:rPr lang="en-US" dirty="0"/>
              <a:t>. Nunc et </a:t>
            </a:r>
            <a:r>
              <a:rPr lang="en-US" dirty="0" err="1"/>
              <a:t>sagittis</a:t>
            </a:r>
            <a:r>
              <a:rPr lang="en-US" dirty="0"/>
              <a:t> ligula, non </a:t>
            </a:r>
            <a:r>
              <a:rPr lang="en-US" dirty="0" err="1"/>
              <a:t>laoreet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pulvinar lorem,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tempus. </a:t>
            </a:r>
          </a:p>
          <a:p>
            <a:pPr lvl="0"/>
            <a:r>
              <a:rPr lang="en-US" dirty="0"/>
              <a:t>Cum </a:t>
            </a:r>
            <a:r>
              <a:rPr lang="en-US" dirty="0" err="1"/>
              <a:t>sociis</a:t>
            </a:r>
            <a:r>
              <a:rPr lang="en-US" dirty="0"/>
              <a:t>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r>
              <a:rPr lang="en-US" dirty="0"/>
              <a:t> et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, </a:t>
            </a:r>
            <a:r>
              <a:rPr lang="en-US" dirty="0" err="1"/>
              <a:t>nascetur</a:t>
            </a:r>
            <a:r>
              <a:rPr lang="en-US" dirty="0"/>
              <a:t> </a:t>
            </a:r>
            <a:r>
              <a:rPr lang="en-US" dirty="0" err="1"/>
              <a:t>ridiculus</a:t>
            </a:r>
            <a:r>
              <a:rPr lang="en-US" dirty="0"/>
              <a:t> mus.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3E1A35-104B-DA59-FFEC-9715860A08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432436" y="6193076"/>
            <a:ext cx="435975" cy="43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50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CA01E9A-9745-3F43-9BD1-3DF83E77FE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165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onzo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C224E329-A54D-E80F-C53B-AF9C9FC441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04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39E3B-E5BD-6448-853F-63E4D867A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hr-H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8610C2-DAA7-A74B-99A6-EDFBB2F36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hr-H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5E7C9-CC84-4D47-AFA5-8DDBA6D3B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8C45A-3999-694D-A62F-1D85A5048A28}" type="datetimeFigureOut">
              <a:rPr lang="hr-HR" smtClean="0"/>
              <a:t>26.11.2023.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98004-C391-3641-BBD5-0C1A6703E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27A2D-A827-8846-BE6B-CC516345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CA9AFE-FC99-E944-B993-78D7BC09A613}" type="slidenum">
              <a:rPr lang="hr-HR" smtClean="0"/>
              <a:t>‹#›</a:t>
            </a:fld>
            <a:endParaRPr lang="hr-H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1072F0-41A3-5092-7EB5-CE7D738BE25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1432436" y="6193076"/>
            <a:ext cx="435975" cy="43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569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rt 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E3D5958-E192-4D93-ACFD-5CEE2E08F76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5299872" y="96380"/>
            <a:ext cx="6627148" cy="6627148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3679609" y="4044164"/>
            <a:ext cx="2205205" cy="2205518"/>
          </a:xfrm>
          <a:solidFill>
            <a:schemeClr val="bg1"/>
          </a:solidFill>
        </p:spPr>
        <p:txBody>
          <a:bodyPr/>
          <a:lstStyle>
            <a:lvl1pPr marL="0" indent="0">
              <a:lnSpc>
                <a:spcPts val="3627"/>
              </a:lnSpc>
              <a:spcBef>
                <a:spcPts val="0"/>
              </a:spcBef>
              <a:buNone/>
              <a:defRPr sz="3137" b="1" i="0">
                <a:solidFill>
                  <a:schemeClr val="tx1"/>
                </a:solidFill>
                <a:latin typeface="Segoe UI Semibold" panose="020B0502040204020203" pitchFamily="34" charset="0"/>
                <a:cs typeface="Segoe UI Semibold" panose="020B0502040204020203" pitchFamily="34" charset="0"/>
              </a:defRPr>
            </a:lvl1pPr>
            <a:lvl2pPr marL="336145" indent="0">
              <a:buNone/>
              <a:defRPr sz="3137"/>
            </a:lvl2pPr>
            <a:lvl3pPr marL="560241" indent="0">
              <a:buNone/>
              <a:defRPr sz="3137"/>
            </a:lvl3pPr>
            <a:lvl4pPr marL="784338" indent="0">
              <a:buNone/>
              <a:defRPr sz="3137"/>
            </a:lvl4pPr>
            <a:lvl5pPr marL="1008435" indent="0">
              <a:buNone/>
              <a:defRPr sz="3137"/>
            </a:lvl5pPr>
          </a:lstStyle>
          <a:p>
            <a:pPr lvl="0"/>
            <a:r>
              <a:rPr lang="en-US" dirty="0"/>
              <a:t>Quote</a:t>
            </a:r>
          </a:p>
          <a:p>
            <a:pPr lvl="0"/>
            <a:r>
              <a:rPr lang="en-US" dirty="0"/>
              <a:t>statement</a:t>
            </a:r>
          </a:p>
          <a:p>
            <a:pPr lvl="0"/>
            <a:r>
              <a:rPr lang="en-US" dirty="0"/>
              <a:t>here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77142" y="2496828"/>
            <a:ext cx="627497" cy="627586"/>
          </a:xfrm>
          <a:solidFill>
            <a:schemeClr val="bg1"/>
          </a:solidFill>
        </p:spPr>
        <p:txBody>
          <a:bodyPr anchor="ctr"/>
          <a:lstStyle>
            <a:lvl1pPr marL="0" indent="0">
              <a:lnSpc>
                <a:spcPts val="588"/>
              </a:lnSpc>
              <a:spcBef>
                <a:spcPts val="0"/>
              </a:spcBef>
              <a:buNone/>
              <a:defRPr sz="588">
                <a:solidFill>
                  <a:schemeClr val="bg1"/>
                </a:solidFill>
              </a:defRPr>
            </a:lvl1pPr>
            <a:lvl2pPr marL="336145" indent="0">
              <a:buNone/>
              <a:defRPr sz="3137"/>
            </a:lvl2pPr>
            <a:lvl3pPr marL="560241" indent="0">
              <a:buNone/>
              <a:defRPr sz="3137"/>
            </a:lvl3pPr>
            <a:lvl4pPr marL="784338" indent="0">
              <a:buNone/>
              <a:defRPr sz="3137"/>
            </a:lvl4pPr>
            <a:lvl5pPr marL="1008435" indent="0">
              <a:buNone/>
              <a:defRPr sz="3137"/>
            </a:lvl5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1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6133740" y="574825"/>
            <a:ext cx="627497" cy="627586"/>
          </a:xfrm>
          <a:solidFill>
            <a:schemeClr val="bg1"/>
          </a:solidFill>
        </p:spPr>
        <p:txBody>
          <a:bodyPr anchor="ctr"/>
          <a:lstStyle>
            <a:lvl1pPr marL="0" indent="0">
              <a:lnSpc>
                <a:spcPts val="588"/>
              </a:lnSpc>
              <a:spcBef>
                <a:spcPts val="0"/>
              </a:spcBef>
              <a:buNone/>
              <a:defRPr sz="588">
                <a:solidFill>
                  <a:schemeClr val="bg1"/>
                </a:solidFill>
              </a:defRPr>
            </a:lvl1pPr>
            <a:lvl2pPr marL="336145" indent="0">
              <a:buNone/>
              <a:defRPr sz="3137"/>
            </a:lvl2pPr>
            <a:lvl3pPr marL="560241" indent="0">
              <a:buNone/>
              <a:defRPr sz="3137"/>
            </a:lvl3pPr>
            <a:lvl4pPr marL="784338" indent="0">
              <a:buNone/>
              <a:defRPr sz="3137"/>
            </a:lvl4pPr>
            <a:lvl5pPr marL="1008435" indent="0">
              <a:buNone/>
              <a:defRPr sz="3137"/>
            </a:lvl5pPr>
          </a:lstStyle>
          <a:p>
            <a:pPr lvl="0"/>
            <a:r>
              <a:rPr lang="en-US"/>
              <a:t> </a:t>
            </a:r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10889739" y="3876872"/>
            <a:ext cx="627497" cy="627586"/>
          </a:xfrm>
          <a:solidFill>
            <a:schemeClr val="bg1"/>
          </a:solidFill>
        </p:spPr>
        <p:txBody>
          <a:bodyPr anchor="ctr"/>
          <a:lstStyle>
            <a:lvl1pPr marL="0" indent="0">
              <a:lnSpc>
                <a:spcPts val="588"/>
              </a:lnSpc>
              <a:spcBef>
                <a:spcPts val="0"/>
              </a:spcBef>
              <a:buNone/>
              <a:defRPr sz="588">
                <a:solidFill>
                  <a:schemeClr val="bg1"/>
                </a:solidFill>
              </a:defRPr>
            </a:lvl1pPr>
            <a:lvl2pPr marL="336145" indent="0">
              <a:buNone/>
              <a:defRPr sz="3137"/>
            </a:lvl2pPr>
            <a:lvl3pPr marL="560241" indent="0">
              <a:buNone/>
              <a:defRPr sz="3137"/>
            </a:lvl3pPr>
            <a:lvl4pPr marL="784338" indent="0">
              <a:buNone/>
              <a:defRPr sz="3137"/>
            </a:lvl4pPr>
            <a:lvl5pPr marL="1008435" indent="0">
              <a:buNone/>
              <a:defRPr sz="3137"/>
            </a:lvl5pPr>
          </a:lstStyle>
          <a:p>
            <a:pPr lvl="0"/>
            <a:r>
              <a:rPr lang="en-US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5B96D18-7D7E-064C-A9D0-FA5742959B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529454" y="264641"/>
            <a:ext cx="2088240" cy="2088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presetID="53" presetClass="entr" presetSubtype="52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53" presetClass="entr" presetSubtype="52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0" grpId="0" build="p" animBg="1">
        <p:tmplLst>
          <p:tmpl>
            <p:tnLst>
              <p:par>
                <p:cTn presetID="53" presetClass="entr" presetSubtype="52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53" presetClass="entr" presetSubtype="52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0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1" grpId="0" build="p" animBg="1">
        <p:tmplLst>
          <p:tmpl>
            <p:tnLst>
              <p:par>
                <p:cTn presetID="53" presetClass="entr" presetSubtype="52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53" presetClass="entr" presetSubtype="52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2" grpId="0" build="p" animBg="1">
        <p:tmplLst>
          <p:tmpl>
            <p:tnLst>
              <p:par>
                <p:cTn presetID="53" presetClass="entr" presetSubtype="52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1">
            <p:tnLst>
              <p:par>
                <p:cTn presetID="53" presetClass="entr" presetSubtype="528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fltVal val="0.5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pt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5841860" y="829027"/>
            <a:ext cx="6283624" cy="5199945"/>
          </a:xfrm>
        </p:spPr>
        <p:txBody>
          <a:bodyPr/>
          <a:lstStyle>
            <a:lvl1pPr marL="0" indent="0">
              <a:lnSpc>
                <a:spcPts val="3333"/>
              </a:lnSpc>
              <a:spcBef>
                <a:spcPts val="3529"/>
              </a:spcBef>
              <a:buNone/>
              <a:defRPr sz="2941" b="0" i="0" baseline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2pPr>
            <a:lvl3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3pPr>
            <a:lvl4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4pPr>
            <a:lvl5pPr marL="0" indent="0">
              <a:lnSpc>
                <a:spcPts val="1765"/>
              </a:lnSpc>
              <a:spcBef>
                <a:spcPts val="1176"/>
              </a:spcBef>
              <a:buNone/>
              <a:defRPr sz="1568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Suspendisse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justo</a:t>
            </a:r>
            <a:r>
              <a:rPr lang="en-US" dirty="0"/>
              <a:t> tempus. </a:t>
            </a:r>
          </a:p>
          <a:p>
            <a:pPr lvl="0"/>
            <a:r>
              <a:rPr lang="en-US" dirty="0" err="1"/>
              <a:t>Aenean</a:t>
            </a:r>
            <a:r>
              <a:rPr lang="en-US" dirty="0"/>
              <a:t>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pulvinar</a:t>
            </a:r>
            <a:r>
              <a:rPr lang="en-US" dirty="0"/>
              <a:t> lorem, </a:t>
            </a:r>
            <a:br>
              <a:rPr lang="en-US" dirty="0"/>
            </a:b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accumsan</a:t>
            </a:r>
            <a:r>
              <a:rPr lang="en-US" dirty="0"/>
              <a:t>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. </a:t>
            </a:r>
          </a:p>
          <a:p>
            <a:pPr lvl="0"/>
            <a:r>
              <a:rPr lang="en-US" dirty="0"/>
              <a:t>Cum </a:t>
            </a:r>
            <a:r>
              <a:rPr lang="en-US" dirty="0" err="1"/>
              <a:t>sociis</a:t>
            </a:r>
            <a:r>
              <a:rPr lang="en-US" dirty="0"/>
              <a:t> </a:t>
            </a:r>
            <a:r>
              <a:rPr lang="en-US" dirty="0" err="1"/>
              <a:t>natoque</a:t>
            </a:r>
            <a:r>
              <a:rPr lang="en-US" dirty="0"/>
              <a:t> </a:t>
            </a:r>
            <a:r>
              <a:rPr lang="en-US" dirty="0" err="1"/>
              <a:t>penatibus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et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, </a:t>
            </a:r>
            <a:r>
              <a:rPr lang="en-US" dirty="0" err="1"/>
              <a:t>nascetur</a:t>
            </a:r>
            <a:r>
              <a:rPr lang="en-US" dirty="0"/>
              <a:t> </a:t>
            </a:r>
            <a:r>
              <a:rPr lang="en-US" dirty="0" err="1"/>
              <a:t>ridiculus</a:t>
            </a:r>
            <a:r>
              <a:rPr lang="en-US" dirty="0"/>
              <a:t> mus.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604D3C5-1956-4874-8BB9-8815E3AD37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41480" y="1566612"/>
            <a:ext cx="5275064" cy="527506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2C05EF-8310-43EA-80B1-B50EC7DF22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822258" y="5607117"/>
            <a:ext cx="843709" cy="84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43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8A9F2D-EEF6-8D4C-B6B4-821008F6A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hr-HR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B9F19-4687-714C-B37C-07418F7D4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hr-H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0B9BF1-1402-9F4A-BAB1-6310C3AB08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5E8C45A-3999-694D-A62F-1D85A5048A28}" type="datetimeFigureOut">
              <a:rPr lang="hr-HR" smtClean="0"/>
              <a:pPr/>
              <a:t>26.11.2023.</a:t>
            </a:fld>
            <a:endParaRPr lang="hr-HR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6EC14-D9BC-4B40-8B97-93CEAC450D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56B53-14E3-F44C-8840-A77C7C464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19CA9AFE-FC99-E944-B993-78D7BC09A613}" type="slidenum">
              <a:rPr lang="hr-HR" smtClean="0"/>
              <a:pPr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96666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9" r:id="rId3"/>
    <p:sldLayoutId id="2147483670" r:id="rId4"/>
    <p:sldLayoutId id="2147483649" r:id="rId5"/>
    <p:sldLayoutId id="2147483666" r:id="rId6"/>
    <p:sldLayoutId id="2147483650" r:id="rId7"/>
    <p:sldLayoutId id="2147483660" r:id="rId8"/>
    <p:sldLayoutId id="2147483661" r:id="rId9"/>
    <p:sldLayoutId id="2147483651" r:id="rId10"/>
    <p:sldLayoutId id="2147483652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  <p:sldLayoutId id="2147483668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800" kern="1200">
          <a:solidFill>
            <a:schemeClr val="tx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H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ingblocks.net/podcast/clean-architecture-make-your-architecture-scream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Clean-Architecture-Craftsmans-Software-Structure/dp/0134494164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hyperlink" Target="https://www.amazon.com/Clean-Architecture-net-Developer-Reference/dp/0138203288" TargetMode="External"/><Relationship Id="rId7" Type="http://schemas.openxmlformats.org/officeDocument/2006/relationships/hyperlink" Target="https://dometrain.com/course/getting-started-clean-architecture-in-dotnet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jpg"/><Relationship Id="rId5" Type="http://schemas.openxmlformats.org/officeDocument/2006/relationships/hyperlink" Target="https://www.milanjovanovic.tech/pragmatic-clean-architecture" TargetMode="External"/><Relationship Id="rId4" Type="http://schemas.openxmlformats.org/officeDocument/2006/relationships/image" Target="../media/image15.png"/><Relationship Id="rId9" Type="http://schemas.openxmlformats.org/officeDocument/2006/relationships/hyperlink" Target="https://www.pluralsight.com/courses/clean-architecture-patterns-practices-principle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immybogard.com/vertical-slice-architecture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github.com/kavaan/clean-architecture-solution-template/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dalis.com/aspnetcore-clean-architecture-template-version-8/" TargetMode="External"/><Relationship Id="rId2" Type="http://schemas.openxmlformats.org/officeDocument/2006/relationships/hyperlink" Target="https://github.com/ardalis/CleanArchitecture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jasontaylor.dev/clean-architecture-getting-started/" TargetMode="External"/><Relationship Id="rId2" Type="http://schemas.openxmlformats.org/officeDocument/2006/relationships/hyperlink" Target="https://github.com/jasontaylordev/CleanArchitecture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slavpopovic.com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www.linkedin.com/in/miroslavpopovic/" TargetMode="External"/><Relationship Id="rId4" Type="http://schemas.openxmlformats.org/officeDocument/2006/relationships/hyperlink" Target="https://github.com/miroslavpopovic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ilanjovanovic.tech/blog/vertical-slice-architecture" TargetMode="External"/><Relationship Id="rId3" Type="http://schemas.openxmlformats.org/officeDocument/2006/relationships/hyperlink" Target="https://learning.oreilly.com/library/view/fundamentals-of-software/9781492043447/" TargetMode="External"/><Relationship Id="rId7" Type="http://schemas.openxmlformats.org/officeDocument/2006/relationships/hyperlink" Target="https://www.youtube.com/watch?v=L2Wnq0ChAIA" TargetMode="External"/><Relationship Id="rId2" Type="http://schemas.openxmlformats.org/officeDocument/2006/relationships/hyperlink" Target="https://blog.cleancoder.com/uncle-bob/2012/08/13/the-clean-architecture.html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jasontaylordev/CleanArchitecture" TargetMode="External"/><Relationship Id="rId5" Type="http://schemas.openxmlformats.org/officeDocument/2006/relationships/hyperlink" Target="https://jasontaylor.dev/clean-architecture-getting-started/" TargetMode="External"/><Relationship Id="rId4" Type="http://schemas.openxmlformats.org/officeDocument/2006/relationships/hyperlink" Target="https://www.youtube.com/playlist?list=PLYpjLpq5ZDGstQ5afRz-34o_0dexr1RGa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roslavpopovic/clean-architecture-sample" TargetMode="External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linkedin.com/in/miroslavpopovic/" TargetMode="External"/><Relationship Id="rId5" Type="http://schemas.openxmlformats.org/officeDocument/2006/relationships/hyperlink" Target="https://github.com/miroslavpopovic/" TargetMode="External"/><Relationship Id="rId4" Type="http://schemas.openxmlformats.org/officeDocument/2006/relationships/hyperlink" Target="https://miroslavpopovic.com/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roslavpopovic/clean-architecture-sampl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ing.oreilly.com/library/view/software-architecture-patterns/9781491971437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listair.cockburn.us/hexagonal-architecture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commons.wikimedia.org/w/index.php?curid=81276242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jeffreypalermo.com/2008/07/the-onion-architecture-part-1/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leancoder.com/uncle-bob/2012/08/13/the-clean-architecture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084DDB-0ACE-3949-8794-026A3F4546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89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0C94B-11DA-58B6-92BD-7BBCE2DF0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 Architecture</a:t>
            </a:r>
          </a:p>
        </p:txBody>
      </p:sp>
      <p:pic>
        <p:nvPicPr>
          <p:cNvPr id="5" name="Content Placeholder 4" descr="A diagram of a clean architecture cone&#10;&#10;Description automatically generated">
            <a:extLst>
              <a:ext uri="{FF2B5EF4-FFF2-40B4-BE49-F238E27FC236}">
                <a16:creationId xmlns:a16="http://schemas.microsoft.com/office/drawing/2014/main" id="{67FCE654-C858-A711-CA84-32B513DE43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547" y="1690688"/>
            <a:ext cx="5676904" cy="416943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5840965-47EB-9352-F08A-238745A8AA4B}"/>
              </a:ext>
            </a:extLst>
          </p:cNvPr>
          <p:cNvSpPr txBox="1"/>
          <p:nvPr/>
        </p:nvSpPr>
        <p:spPr>
          <a:xfrm>
            <a:off x="1663425" y="6123543"/>
            <a:ext cx="88651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https://www.codingblocks.net/podcast/clean-architecture-make-your-architecture-scream/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1554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47D94-A1E3-0908-4E39-052F7041F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 Architecture</a:t>
            </a:r>
          </a:p>
        </p:txBody>
      </p:sp>
      <p:pic>
        <p:nvPicPr>
          <p:cNvPr id="5" name="Content Placeholder 4" descr="A book cover of a book&#10;&#10;Description automatically generated">
            <a:extLst>
              <a:ext uri="{FF2B5EF4-FFF2-40B4-BE49-F238E27FC236}">
                <a16:creationId xmlns:a16="http://schemas.microsoft.com/office/drawing/2014/main" id="{4395F3D6-1E4E-BD37-0D9F-577E5C73C5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541" y="1627981"/>
            <a:ext cx="3336915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9BA5ECE-69A1-F572-522F-71FC0CEF000D}"/>
              </a:ext>
            </a:extLst>
          </p:cNvPr>
          <p:cNvSpPr txBox="1"/>
          <p:nvPr/>
        </p:nvSpPr>
        <p:spPr>
          <a:xfrm>
            <a:off x="1514200" y="6123543"/>
            <a:ext cx="9163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https://www.amazon.com/Clean-Architecture-Craftsmans-Software-Structure/dp/0134494164/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236038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F35D2-3141-9609-7EF1-A9E216C60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Some Clean Architecture resources for .NET</a:t>
            </a:r>
          </a:p>
        </p:txBody>
      </p:sp>
      <p:pic>
        <p:nvPicPr>
          <p:cNvPr id="5" name="Content Placeholder 4" descr="A book cover with a red compass&#10;&#10;Description automatically generated">
            <a:extLst>
              <a:ext uri="{FF2B5EF4-FFF2-40B4-BE49-F238E27FC236}">
                <a16:creationId xmlns:a16="http://schemas.microsoft.com/office/drawing/2014/main" id="{5A7D31AA-FC31-02AB-B2F3-62EC81CB7D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366" y="1880968"/>
            <a:ext cx="3246283" cy="402987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3256645-32EF-BA0E-24BA-7799F7D2D82F}"/>
              </a:ext>
            </a:extLst>
          </p:cNvPr>
          <p:cNvSpPr txBox="1"/>
          <p:nvPr/>
        </p:nvSpPr>
        <p:spPr>
          <a:xfrm>
            <a:off x="3781877" y="6262043"/>
            <a:ext cx="451326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>
                <a:hlinkClick r:id="rId3"/>
              </a:rPr>
              <a:t>https://www.amazon.com/Clean-Architecture-net-Developer-Reference/dp/0138203288</a:t>
            </a:r>
            <a:r>
              <a:rPr lang="en-US" sz="900" dirty="0"/>
              <a:t> </a:t>
            </a:r>
          </a:p>
        </p:txBody>
      </p:sp>
      <p:pic>
        <p:nvPicPr>
          <p:cNvPr id="9" name="Picture 8" descr="A circular building with a circular object in the middle&#10;&#10;Description automatically generated">
            <a:extLst>
              <a:ext uri="{FF2B5EF4-FFF2-40B4-BE49-F238E27FC236}">
                <a16:creationId xmlns:a16="http://schemas.microsoft.com/office/drawing/2014/main" id="{6FF10D2D-E259-E18D-33B5-EAC01DDC97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436" y="1884402"/>
            <a:ext cx="3296356" cy="1854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18F40B5-790F-5410-3F28-E5EB72B9173D}"/>
              </a:ext>
            </a:extLst>
          </p:cNvPr>
          <p:cNvSpPr txBox="1"/>
          <p:nvPr/>
        </p:nvSpPr>
        <p:spPr>
          <a:xfrm>
            <a:off x="488928" y="3746476"/>
            <a:ext cx="318137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hlinkClick r:id="rId5"/>
              </a:rPr>
              <a:t>https://www.milanjovanovic.tech/pragmatic-clean-architecture</a:t>
            </a:r>
            <a:r>
              <a:rPr lang="en-US" sz="900" dirty="0"/>
              <a:t> </a:t>
            </a:r>
          </a:p>
        </p:txBody>
      </p:sp>
      <p:pic>
        <p:nvPicPr>
          <p:cNvPr id="13" name="Picture 12" descr="A close-up of a building&#10;&#10;Description automatically generated">
            <a:extLst>
              <a:ext uri="{FF2B5EF4-FFF2-40B4-BE49-F238E27FC236}">
                <a16:creationId xmlns:a16="http://schemas.microsoft.com/office/drawing/2014/main" id="{2BB6BDD7-221A-55D3-2436-FD2A143F5AF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436" y="4056638"/>
            <a:ext cx="3292723" cy="18542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ADA2B15-F1E0-593C-F1CD-1FAD66AB55ED}"/>
              </a:ext>
            </a:extLst>
          </p:cNvPr>
          <p:cNvSpPr txBox="1"/>
          <p:nvPr/>
        </p:nvSpPr>
        <p:spPr>
          <a:xfrm>
            <a:off x="226670" y="5942865"/>
            <a:ext cx="4362450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hlinkClick r:id="rId7"/>
              </a:rPr>
              <a:t>https://dometrain.com/course/getting-started-clean-architecture-in-dotnet/</a:t>
            </a:r>
            <a:r>
              <a:rPr lang="en-US" sz="900" dirty="0"/>
              <a:t> </a:t>
            </a:r>
          </a:p>
        </p:txBody>
      </p:sp>
      <p:pic>
        <p:nvPicPr>
          <p:cNvPr id="17" name="Picture 16" descr="A logo with a pink circle and black text&#10;&#10;Description automatically generated">
            <a:extLst>
              <a:ext uri="{FF2B5EF4-FFF2-40B4-BE49-F238E27FC236}">
                <a16:creationId xmlns:a16="http://schemas.microsoft.com/office/drawing/2014/main" id="{C1CC48F4-DDE9-52BC-D14F-0D08ED5BBB4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5172" y="1982827"/>
            <a:ext cx="2762250" cy="16573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8E877E7-A42E-820E-A13F-DD5A20232C74}"/>
              </a:ext>
            </a:extLst>
          </p:cNvPr>
          <p:cNvSpPr txBox="1"/>
          <p:nvPr/>
        </p:nvSpPr>
        <p:spPr>
          <a:xfrm>
            <a:off x="7918085" y="3776307"/>
            <a:ext cx="4216422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hlinkClick r:id="rId9"/>
              </a:rPr>
              <a:t>https://www.pluralsight.com/courses/clean-architecture-patterns-practices-principles</a:t>
            </a:r>
            <a:r>
              <a:rPr lang="en-US" sz="900" dirty="0"/>
              <a:t>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FF325B3-9BB7-F788-0A91-E227D5077CA8}"/>
              </a:ext>
            </a:extLst>
          </p:cNvPr>
          <p:cNvSpPr txBox="1"/>
          <p:nvPr/>
        </p:nvSpPr>
        <p:spPr>
          <a:xfrm>
            <a:off x="9198858" y="3371116"/>
            <a:ext cx="1654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Matthew </a:t>
            </a:r>
            <a:r>
              <a:rPr lang="en-US" dirty="0" err="1"/>
              <a:t>Renze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9584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3F2A4-3F5E-1869-F74A-A9EB72A00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Vertical Slice Architecture</a:t>
            </a:r>
          </a:p>
        </p:txBody>
      </p:sp>
      <p:pic>
        <p:nvPicPr>
          <p:cNvPr id="5" name="Content Placeholder 4" descr="A group of colorful rectangular objects&#10;&#10;Description automatically generated">
            <a:extLst>
              <a:ext uri="{FF2B5EF4-FFF2-40B4-BE49-F238E27FC236}">
                <a16:creationId xmlns:a16="http://schemas.microsoft.com/office/drawing/2014/main" id="{C3A9860A-A18B-1305-D118-BF8A4EB5FE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6611" y="2152527"/>
            <a:ext cx="4838777" cy="315644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DC1EFF-EA50-0E52-64AD-7C567F7A3B03}"/>
              </a:ext>
            </a:extLst>
          </p:cNvPr>
          <p:cNvSpPr txBox="1"/>
          <p:nvPr/>
        </p:nvSpPr>
        <p:spPr>
          <a:xfrm>
            <a:off x="3263625" y="6123543"/>
            <a:ext cx="56647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https://www.jimmybogard.com/vertical-slice-architecture/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61339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53F28-AC5F-1681-A5D1-2B01ECD95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Architecture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643C1-A6CB-D7BA-F0F5-F56C424720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482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Monolithic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Layered architecture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Pipeline architecture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Microkernel architecture</a:t>
            </a:r>
          </a:p>
          <a:p>
            <a:pPr marL="0" indent="0">
              <a:buNone/>
            </a:pPr>
            <a:r>
              <a:rPr lang="en-US" dirty="0"/>
              <a:t>Distributed</a:t>
            </a:r>
          </a:p>
          <a:p>
            <a:pPr marL="971550" lvl="1" indent="-514350">
              <a:buFont typeface="+mj-lt"/>
              <a:buAutoNum type="arabicPeriod" startAt="4"/>
            </a:pPr>
            <a:r>
              <a:rPr lang="en-US" dirty="0"/>
              <a:t>Service-based architecture</a:t>
            </a:r>
          </a:p>
          <a:p>
            <a:pPr marL="971550" lvl="1" indent="-514350">
              <a:buFont typeface="+mj-lt"/>
              <a:buAutoNum type="arabicPeriod" startAt="4"/>
            </a:pPr>
            <a:r>
              <a:rPr lang="en-US" dirty="0"/>
              <a:t>Event-driven architecture</a:t>
            </a:r>
          </a:p>
          <a:p>
            <a:pPr marL="971550" lvl="1" indent="-514350">
              <a:buFont typeface="+mj-lt"/>
              <a:buAutoNum type="arabicPeriod" startAt="4"/>
            </a:pPr>
            <a:r>
              <a:rPr lang="en-US" dirty="0"/>
              <a:t>Space-based architecture</a:t>
            </a:r>
          </a:p>
          <a:p>
            <a:pPr marL="971550" lvl="1" indent="-514350">
              <a:buFont typeface="+mj-lt"/>
              <a:buAutoNum type="arabicPeriod" startAt="4"/>
            </a:pPr>
            <a:r>
              <a:rPr lang="en-US" dirty="0"/>
              <a:t>Service-oriented architecture</a:t>
            </a:r>
          </a:p>
          <a:p>
            <a:pPr marL="971550" lvl="1" indent="-514350">
              <a:buFont typeface="+mj-lt"/>
              <a:buAutoNum type="arabicPeriod" startAt="4"/>
            </a:pPr>
            <a:r>
              <a:rPr lang="en-US" dirty="0"/>
              <a:t>Microservices architecture</a:t>
            </a:r>
          </a:p>
        </p:txBody>
      </p:sp>
      <p:pic>
        <p:nvPicPr>
          <p:cNvPr id="5" name="Picture 4" descr="A book cover with a bird&#10;&#10;Description automatically generated">
            <a:extLst>
              <a:ext uri="{FF2B5EF4-FFF2-40B4-BE49-F238E27FC236}">
                <a16:creationId xmlns:a16="http://schemas.microsoft.com/office/drawing/2014/main" id="{57EB03B6-6960-A383-AEAB-B781885BA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6506" y="1493208"/>
            <a:ext cx="3937492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0019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33EABE9-D86B-1BBA-3600-79B39E794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Templates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6A74D2-6EE4-0D9F-3769-5BC8E25A57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1480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B300A-95FA-303C-B0CF-9A940D0A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Templates for different platforms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BE0119-05A2-98C2-53E2-CA9BC4F834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94587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https://github.com/kavaan/clean-architecture-solution-template/</a:t>
            </a:r>
            <a:r>
              <a:rPr lang="en-US" dirty="0"/>
              <a:t> </a:t>
            </a:r>
          </a:p>
        </p:txBody>
      </p:sp>
      <p:pic>
        <p:nvPicPr>
          <p:cNvPr id="7" name="Picture 6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C1AA884E-9FCE-1E69-833F-2AD01150A0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9306" y="1559085"/>
            <a:ext cx="4183354" cy="529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6902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5BD287-B3CB-6646-9A03-F3DEB6076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Clean Architecture by Steve Smith (</a:t>
            </a:r>
            <a:r>
              <a:rPr lang="en-US" sz="4400" dirty="0" err="1"/>
              <a:t>Ardalis</a:t>
            </a:r>
            <a:r>
              <a:rPr lang="en-US" sz="4400" dirty="0"/>
              <a:t>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CB765F-307D-1A1A-0EDF-75760D25E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https://github.com/ardalis/CleanArchitecture</a:t>
            </a:r>
            <a:endParaRPr lang="en-US" dirty="0"/>
          </a:p>
          <a:p>
            <a:r>
              <a:rPr lang="en-US" dirty="0">
                <a:hlinkClick r:id="rId3"/>
              </a:rPr>
              <a:t>https://ardalis.com/aspnetcore-clean-architecture-template-version-8/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7" name="Picture 6" descr="A building with a glass wall&#10;&#10;Description automatically generated">
            <a:extLst>
              <a:ext uri="{FF2B5EF4-FFF2-40B4-BE49-F238E27FC236}">
                <a16:creationId xmlns:a16="http://schemas.microsoft.com/office/drawing/2014/main" id="{42DAE9E0-91C1-2BDD-F8A6-314EA53D296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770" y="4122433"/>
            <a:ext cx="3963030" cy="198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0887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A082F-568E-5389-E50E-BE84129E5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Clean Architecture by Jason Taylor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9DB9D-53F4-3618-2516-928878C74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https://github.com/jasontaylordev/CleanArchitecture</a:t>
            </a:r>
            <a:endParaRPr lang="en-US" dirty="0"/>
          </a:p>
          <a:p>
            <a:r>
              <a:rPr lang="en-US" dirty="0">
                <a:hlinkClick r:id="rId3"/>
              </a:rPr>
              <a:t>https://jasontaylor.dev/clean-architecture-getting-started/</a:t>
            </a: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5" name="Picture 4" descr="A diagram of a diagram&#10;&#10;Description automatically generated">
            <a:extLst>
              <a:ext uri="{FF2B5EF4-FFF2-40B4-BE49-F238E27FC236}">
                <a16:creationId xmlns:a16="http://schemas.microsoft.com/office/drawing/2014/main" id="{B87E4C79-EC7C-815E-FBC1-D60364B3B8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922" y="3091171"/>
            <a:ext cx="3534886" cy="353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022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8E89265-E7A6-8C54-5FFE-A545DDD5A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F253BA-D3D3-0AF3-FF71-27FB45548D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62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75E16-B460-7B45-883B-0495E939A06A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dirty="0" err="1"/>
              <a:t>gfdsg</a:t>
            </a:r>
            <a:endParaRPr lang="hr-H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7B92E58-22FB-434E-B22C-43A91AA8671B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endParaRPr lang="hr-HR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9A9711-46A1-0E4C-90B8-DF9A842C98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0A494005-5F34-EFD3-FE84-2A1671F084E9}"/>
              </a:ext>
            </a:extLst>
          </p:cNvPr>
          <p:cNvSpPr txBox="1">
            <a:spLocks/>
          </p:cNvSpPr>
          <p:nvPr/>
        </p:nvSpPr>
        <p:spPr>
          <a:xfrm>
            <a:off x="217894" y="1600200"/>
            <a:ext cx="9144000" cy="30860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Clean Architecture with ASP.NET Core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FFF3E1B-AB14-01FC-0340-C6B41A600607}"/>
              </a:ext>
            </a:extLst>
          </p:cNvPr>
          <p:cNvSpPr txBox="1">
            <a:spLocks/>
          </p:cNvSpPr>
          <p:nvPr/>
        </p:nvSpPr>
        <p:spPr>
          <a:xfrm>
            <a:off x="217894" y="3670300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Miroslav </a:t>
            </a:r>
            <a:r>
              <a:rPr lang="en-US" sz="32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Popović</a:t>
            </a:r>
            <a:br>
              <a:rPr lang="en-US" sz="3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Technical Manager @Qinshift</a:t>
            </a:r>
            <a:br>
              <a:rPr lang="en-US" sz="2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</a:br>
            <a:r>
              <a:rPr lang="en-US" sz="1800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https://miroslavpopovic.com/</a:t>
            </a:r>
            <a:endParaRPr lang="en-US" sz="1800" dirty="0">
              <a:solidFill>
                <a:schemeClr val="bg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sz="1800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https://github.com/miroslavpopovic/</a:t>
            </a:r>
            <a:endParaRPr lang="en-US" sz="1800" dirty="0">
              <a:solidFill>
                <a:schemeClr val="bg2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r>
              <a:rPr lang="en-US" sz="1800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https://www.linkedin.com/in/miroslavpopovic/</a:t>
            </a:r>
            <a:r>
              <a:rPr lang="en-US" sz="1800" dirty="0">
                <a:solidFill>
                  <a:schemeClr val="bg2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</a:t>
            </a:r>
          </a:p>
          <a:p>
            <a:r>
              <a:rPr lang="en-US" sz="18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@miroslavpopovic</a:t>
            </a:r>
          </a:p>
        </p:txBody>
      </p:sp>
    </p:spTree>
    <p:extLst>
      <p:ext uri="{BB962C8B-B14F-4D97-AF65-F5344CB8AC3E}">
        <p14:creationId xmlns:p14="http://schemas.microsoft.com/office/powerpoint/2010/main" val="1518647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5164-99FE-CD3C-545E-00F5FF5C4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Jason Taylor’s Clean Architecture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62D45-A4FE-7898-8374-2317DDDD38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Implementation of Clean Architecture using latest .NET</a:t>
            </a:r>
          </a:p>
          <a:p>
            <a:r>
              <a:rPr lang="en-US" dirty="0"/>
              <a:t>dotnet new ca-</a:t>
            </a:r>
            <a:r>
              <a:rPr lang="en-US" dirty="0" err="1"/>
              <a:t>sln</a:t>
            </a:r>
            <a:endParaRPr lang="en-US" dirty="0"/>
          </a:p>
          <a:p>
            <a:r>
              <a:rPr lang="en-US" dirty="0"/>
              <a:t>SQL Server or SQLite out of box</a:t>
            </a:r>
          </a:p>
          <a:p>
            <a:r>
              <a:rPr lang="en-US" dirty="0"/>
              <a:t>Angular, React, or Web API template</a:t>
            </a:r>
          </a:p>
          <a:p>
            <a:r>
              <a:rPr lang="en-US" dirty="0"/>
              <a:t>ASP.NET Core Identity, using new APIs</a:t>
            </a:r>
          </a:p>
          <a:p>
            <a:r>
              <a:rPr lang="en-US" dirty="0"/>
              <a:t>CI/CD pipeline as Bicep code (GitHub Actions and Azure deployment)</a:t>
            </a:r>
          </a:p>
        </p:txBody>
      </p:sp>
    </p:spTree>
    <p:extLst>
      <p:ext uri="{BB962C8B-B14F-4D97-AF65-F5344CB8AC3E}">
        <p14:creationId xmlns:p14="http://schemas.microsoft.com/office/powerpoint/2010/main" val="435878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E22D4-D865-B4C2-A7C8-CE31249A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5FE2F-E334-7748-908E-091939BB5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Domain</a:t>
            </a:r>
          </a:p>
          <a:p>
            <a:pPr lvl="1"/>
            <a:r>
              <a:rPr lang="en-US" dirty="0"/>
              <a:t>Base entities, domain events pattern, auditable entities, value objects…</a:t>
            </a:r>
          </a:p>
          <a:p>
            <a:r>
              <a:rPr lang="en-US" dirty="0"/>
              <a:t>Application</a:t>
            </a:r>
          </a:p>
          <a:p>
            <a:pPr lvl="1"/>
            <a:r>
              <a:rPr lang="en-US" dirty="0" err="1"/>
              <a:t>MediatR</a:t>
            </a:r>
            <a:r>
              <a:rPr lang="en-US" dirty="0"/>
              <a:t> handlers and behaviors, Fluent Validation, AutoMapper mappings, basic exceptions, interfaces for infrastructure (db, user, identity), base models (lookup, result, pagination), authorization, domain event handlers, DI registrations</a:t>
            </a:r>
          </a:p>
          <a:p>
            <a:r>
              <a:rPr lang="en-US" dirty="0"/>
              <a:t>Infrastructure</a:t>
            </a:r>
          </a:p>
          <a:p>
            <a:pPr lvl="1"/>
            <a:r>
              <a:rPr lang="en-US" dirty="0"/>
              <a:t>EF Core persistence, entity type configurations, db migrations, auditable interceptor, domain entities interceptor, identity implementation, DI registrations</a:t>
            </a:r>
          </a:p>
          <a:p>
            <a:r>
              <a:rPr lang="en-US" dirty="0"/>
              <a:t>Web</a:t>
            </a:r>
          </a:p>
          <a:p>
            <a:pPr lvl="1"/>
            <a:r>
              <a:rPr lang="en-US" dirty="0"/>
              <a:t>Custom exception handler, route convention extensions, current user service implementation, endpoints, DI registrations</a:t>
            </a:r>
          </a:p>
          <a:p>
            <a:r>
              <a:rPr lang="en-US" dirty="0"/>
              <a:t>Tests</a:t>
            </a:r>
          </a:p>
          <a:p>
            <a:pPr lvl="1"/>
            <a:r>
              <a:rPr lang="en-US" dirty="0"/>
              <a:t>Domain unit tests, application unit tests, application functional tests using </a:t>
            </a:r>
            <a:r>
              <a:rPr lang="en-US" dirty="0" err="1"/>
              <a:t>NUnit</a:t>
            </a:r>
            <a:r>
              <a:rPr lang="en-US" dirty="0"/>
              <a:t>, </a:t>
            </a:r>
            <a:r>
              <a:rPr lang="en-US" dirty="0" err="1"/>
              <a:t>Moq</a:t>
            </a:r>
            <a:r>
              <a:rPr lang="en-US" dirty="0"/>
              <a:t>, </a:t>
            </a:r>
            <a:r>
              <a:rPr lang="en-US" dirty="0" err="1"/>
              <a:t>FluentAssertions</a:t>
            </a:r>
            <a:r>
              <a:rPr lang="en-US" dirty="0"/>
              <a:t>, Respawn and Test Containers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1398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A5471-C48A-10AD-D281-281351BA1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0865A7-B455-91C0-CD5D-87DC5626B4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 latest C# constructs – primary constructors</a:t>
            </a:r>
          </a:p>
          <a:p>
            <a:r>
              <a:rPr lang="en-US" dirty="0"/>
              <a:t>Use build artifacts folder</a:t>
            </a:r>
          </a:p>
          <a:p>
            <a:r>
              <a:rPr lang="en-US" dirty="0"/>
              <a:t>Update all NuGet packages to latest version</a:t>
            </a:r>
          </a:p>
          <a:p>
            <a:r>
              <a:rPr lang="en-US" dirty="0"/>
              <a:t>Fix warnings and hints</a:t>
            </a:r>
          </a:p>
          <a:p>
            <a:r>
              <a:rPr lang="en-US" dirty="0"/>
              <a:t>Switch from </a:t>
            </a:r>
            <a:r>
              <a:rPr lang="en-US" dirty="0" err="1"/>
              <a:t>NSwag</a:t>
            </a:r>
            <a:r>
              <a:rPr lang="en-US" dirty="0"/>
              <a:t> to </a:t>
            </a:r>
            <a:r>
              <a:rPr lang="en-US" dirty="0" err="1"/>
              <a:t>Swashbuckle</a:t>
            </a:r>
            <a:endParaRPr lang="en-US" dirty="0"/>
          </a:p>
          <a:p>
            <a:r>
              <a:rPr lang="en-US" dirty="0"/>
              <a:t>Replace custom routing conventions</a:t>
            </a:r>
          </a:p>
          <a:p>
            <a:pPr lvl="1"/>
            <a:r>
              <a:rPr lang="en-US" dirty="0"/>
              <a:t>Not enough flexibility for Swagger docs</a:t>
            </a:r>
          </a:p>
          <a:p>
            <a:pPr lvl="1"/>
            <a:r>
              <a:rPr lang="en-US" dirty="0"/>
              <a:t>Optionally – use Carter</a:t>
            </a:r>
          </a:p>
          <a:p>
            <a:r>
              <a:rPr lang="en-US" dirty="0"/>
              <a:t>Add API versioning support</a:t>
            </a:r>
          </a:p>
          <a:p>
            <a:r>
              <a:rPr lang="en-US" dirty="0"/>
              <a:t>Simplify application structure if no CQRS is used</a:t>
            </a:r>
          </a:p>
          <a:p>
            <a:r>
              <a:rPr lang="en-US" dirty="0"/>
              <a:t>Add Email service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5438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0F0C7B7-C952-EDF9-F363-145967A33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 words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582B9A-1CD6-3B1A-75F8-30A560B73F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631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FC2771-E9D6-7EB7-CF73-8A12E6659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9CE9AC-5EA8-61EA-4E98-AD6C88865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Business logic separation</a:t>
            </a:r>
          </a:p>
          <a:p>
            <a:pPr lvl="1"/>
            <a:r>
              <a:rPr lang="en-US" dirty="0"/>
              <a:t>No external dependencies in Core (Domain + Application)</a:t>
            </a:r>
          </a:p>
          <a:p>
            <a:r>
              <a:rPr lang="en-US" dirty="0"/>
              <a:t>Easy to grasp patterns</a:t>
            </a:r>
          </a:p>
          <a:p>
            <a:r>
              <a:rPr lang="en-US" dirty="0"/>
              <a:t>UI layer simplification</a:t>
            </a:r>
          </a:p>
          <a:p>
            <a:r>
              <a:rPr lang="en-US" dirty="0"/>
              <a:t>Testability</a:t>
            </a:r>
          </a:p>
          <a:p>
            <a:r>
              <a:rPr lang="en-US" dirty="0"/>
              <a:t>Templates with good infrastructure code to simplify development</a:t>
            </a:r>
          </a:p>
        </p:txBody>
      </p:sp>
    </p:spTree>
    <p:extLst>
      <p:ext uri="{BB962C8B-B14F-4D97-AF65-F5344CB8AC3E}">
        <p14:creationId xmlns:p14="http://schemas.microsoft.com/office/powerpoint/2010/main" val="2871408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7A16D-2DEE-1E44-89FE-9F4A5F252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 and tradeoffs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18031-631C-F021-E101-5A9569BA0D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Technical layers (not business ones)</a:t>
            </a:r>
          </a:p>
          <a:p>
            <a:pPr lvl="1"/>
            <a:r>
              <a:rPr lang="en-US" dirty="0"/>
              <a:t>Domain, Infrastructure, Application, UI</a:t>
            </a:r>
          </a:p>
          <a:p>
            <a:r>
              <a:rPr lang="en-US" dirty="0"/>
              <a:t>Business logic modification (vertical) usually forces change in all layers</a:t>
            </a:r>
          </a:p>
          <a:p>
            <a:r>
              <a:rPr lang="en-US" dirty="0"/>
              <a:t>Can lead less experience developers into creating anemic domain models</a:t>
            </a:r>
          </a:p>
          <a:p>
            <a:r>
              <a:rPr lang="en-US" dirty="0"/>
              <a:t>The question of multiple UI layers</a:t>
            </a:r>
          </a:p>
          <a:p>
            <a:pPr lvl="1"/>
            <a:r>
              <a:rPr lang="en-US" dirty="0"/>
              <a:t>i.e., backend for frontend API, plus integration API</a:t>
            </a:r>
          </a:p>
          <a:p>
            <a:r>
              <a:rPr lang="en-US" dirty="0"/>
              <a:t>Code sharing with multiple projects</a:t>
            </a:r>
          </a:p>
          <a:p>
            <a:r>
              <a:rPr lang="en-US" dirty="0"/>
              <a:t>Is authorization behavior the right place for auth policies?</a:t>
            </a:r>
          </a:p>
        </p:txBody>
      </p:sp>
    </p:spTree>
    <p:extLst>
      <p:ext uri="{BB962C8B-B14F-4D97-AF65-F5344CB8AC3E}">
        <p14:creationId xmlns:p14="http://schemas.microsoft.com/office/powerpoint/2010/main" val="1710134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20A99-9B1B-0BBF-3C2C-FB899AB67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30D5D-3A4D-4161-BA1A-BD3263B43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The Clean Architecture</a:t>
            </a:r>
            <a:r>
              <a:rPr lang="en-US" dirty="0"/>
              <a:t> post by Robert C. Martin</a:t>
            </a:r>
          </a:p>
          <a:p>
            <a:r>
              <a:rPr lang="en-US" dirty="0">
                <a:hlinkClick r:id="rId3"/>
              </a:rPr>
              <a:t>Fundamentals of Software Architecture</a:t>
            </a:r>
            <a:r>
              <a:rPr lang="en-US" dirty="0"/>
              <a:t> by Mark Richards, Neal Ford</a:t>
            </a:r>
          </a:p>
          <a:p>
            <a:r>
              <a:rPr lang="en-US" dirty="0">
                <a:hlinkClick r:id="rId4"/>
              </a:rPr>
              <a:t>Clean Architecture &amp; DDD Series</a:t>
            </a:r>
            <a:r>
              <a:rPr lang="en-US" dirty="0"/>
              <a:t> by Milan Jovanović</a:t>
            </a:r>
          </a:p>
          <a:p>
            <a:r>
              <a:rPr lang="en-US" dirty="0">
                <a:hlinkClick r:id="rId5"/>
              </a:rPr>
              <a:t>Clean Architecture with .NET Core: Getting Started</a:t>
            </a:r>
            <a:r>
              <a:rPr lang="en-US" dirty="0"/>
              <a:t> by Jason Taylor</a:t>
            </a:r>
          </a:p>
          <a:p>
            <a:r>
              <a:rPr lang="en-US" dirty="0">
                <a:hlinkClick r:id="rId6"/>
              </a:rPr>
              <a:t>Clean Architecture Solution Template</a:t>
            </a:r>
            <a:r>
              <a:rPr lang="en-US" dirty="0"/>
              <a:t> by Jason Taylor</a:t>
            </a:r>
          </a:p>
          <a:p>
            <a:r>
              <a:rPr lang="en-US" dirty="0">
                <a:hlinkClick r:id="rId7"/>
              </a:rPr>
              <a:t>Vertical Slice Architecture, not Layers!</a:t>
            </a:r>
            <a:r>
              <a:rPr lang="en-US" dirty="0"/>
              <a:t> by Derek Comartin (</a:t>
            </a:r>
            <a:r>
              <a:rPr lang="en-US" dirty="0" err="1"/>
              <a:t>CodeOpinion</a:t>
            </a:r>
            <a:r>
              <a:rPr lang="en-US" dirty="0"/>
              <a:t>)</a:t>
            </a:r>
          </a:p>
          <a:p>
            <a:r>
              <a:rPr lang="en-US" dirty="0">
                <a:hlinkClick r:id="rId8"/>
              </a:rPr>
              <a:t>Vertical Slice Architecture</a:t>
            </a:r>
            <a:r>
              <a:rPr lang="en-US" dirty="0"/>
              <a:t> by Milan Jovanović</a:t>
            </a:r>
          </a:p>
        </p:txBody>
      </p:sp>
    </p:spTree>
    <p:extLst>
      <p:ext uri="{BB962C8B-B14F-4D97-AF65-F5344CB8AC3E}">
        <p14:creationId xmlns:p14="http://schemas.microsoft.com/office/powerpoint/2010/main" val="38573797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9A9711-46A1-0E4C-90B8-DF9A842C98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D55C57-E0CC-62C8-6F7E-1330052A2323}"/>
              </a:ext>
            </a:extLst>
          </p:cNvPr>
          <p:cNvSpPr txBox="1"/>
          <p:nvPr/>
        </p:nvSpPr>
        <p:spPr>
          <a:xfrm>
            <a:off x="878306" y="4095311"/>
            <a:ext cx="52176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 you!</a:t>
            </a:r>
            <a:br>
              <a:rPr lang="en-US" sz="7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7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Questions?</a:t>
            </a:r>
            <a:endParaRPr lang="hr-HR" sz="72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06BFAE-A71A-0572-BBA3-0D0AAFABB4A6}"/>
              </a:ext>
            </a:extLst>
          </p:cNvPr>
          <p:cNvSpPr txBox="1"/>
          <p:nvPr/>
        </p:nvSpPr>
        <p:spPr>
          <a:xfrm>
            <a:off x="878306" y="2593412"/>
            <a:ext cx="72490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https://github.com/miroslavpopovic/clean-architecture-sample</a:t>
            </a:r>
            <a:r>
              <a:rPr lang="en-US" sz="16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323693-9869-4DC8-8221-52526B5626E6}"/>
              </a:ext>
            </a:extLst>
          </p:cNvPr>
          <p:cNvSpPr txBox="1"/>
          <p:nvPr/>
        </p:nvSpPr>
        <p:spPr>
          <a:xfrm>
            <a:off x="878306" y="873022"/>
            <a:ext cx="609474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2400" kern="1200" dirty="0">
                <a:solidFill>
                  <a:srgbClr val="FFFFFF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Miroslav </a:t>
            </a:r>
            <a:r>
              <a:rPr lang="en-US" sz="2400" kern="1200" dirty="0" err="1">
                <a:solidFill>
                  <a:srgbClr val="FFFFFF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Popović</a:t>
            </a:r>
            <a:br>
              <a:rPr lang="en-US" sz="1800" kern="1200" dirty="0">
                <a:solidFill>
                  <a:srgbClr val="FFFFFF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</a:br>
            <a:r>
              <a:rPr lang="en-US" sz="1600" kern="120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https://miroslavpopovic.com/</a:t>
            </a:r>
            <a:endParaRPr lang="en-US" sz="1600" dirty="0">
              <a:solidFill>
                <a:schemeClr val="bg1"/>
              </a:solidFill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600" kern="120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https://github.com/miroslavpopovic/</a:t>
            </a:r>
            <a:br>
              <a:rPr lang="en-US" sz="1600" kern="120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</a:br>
            <a:r>
              <a:rPr lang="en-US" sz="1600" kern="1200" dirty="0">
                <a:solidFill>
                  <a:schemeClr val="bg2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https://www.linkedin.com/in/miroslavpopovic/</a:t>
            </a:r>
            <a:r>
              <a:rPr lang="en-US" sz="1600" kern="1200" dirty="0">
                <a:solidFill>
                  <a:schemeClr val="bg2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r>
              <a:rPr lang="en-US" sz="1600" kern="1200" dirty="0">
                <a:solidFill>
                  <a:schemeClr val="bg1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 </a:t>
            </a:r>
            <a:endParaRPr lang="en-US" sz="1600" dirty="0">
              <a:solidFill>
                <a:schemeClr val="bg1"/>
              </a:solidFill>
              <a:effectLst/>
            </a:endParaRPr>
          </a:p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en-US" sz="1600" kern="1200" dirty="0">
                <a:solidFill>
                  <a:srgbClr val="FFFFFF"/>
                </a:solidFill>
                <a:effectLst/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rPr>
              <a:t>@miroslavpopovic</a:t>
            </a:r>
            <a:endParaRPr lang="en-US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260873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293708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9084DDB-0ACE-3949-8794-026A3F45464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42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1716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DD47C-1DA6-9295-00C7-F99EB2994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F0A240-2C5A-5E61-194D-0F9AE32062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Software Architecture</a:t>
            </a:r>
          </a:p>
          <a:p>
            <a:r>
              <a:rPr lang="en-US" dirty="0"/>
              <a:t>Templates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Pros/Cons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E88432-200E-14D4-0752-63FAA9F2EAB6}"/>
              </a:ext>
            </a:extLst>
          </p:cNvPr>
          <p:cNvSpPr txBox="1"/>
          <p:nvPr/>
        </p:nvSpPr>
        <p:spPr>
          <a:xfrm>
            <a:off x="712177" y="5674526"/>
            <a:ext cx="90230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https://github.com/miroslavpopovic/clean-architecture-sample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44055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98F937E-CBF5-91B3-C0F2-3438A9497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44E8B11-F4BF-0C8F-F9BB-256A57F5C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73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9B4EBD-9C03-D9CE-CBED-7A2FDD68A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Layered Architecture</a:t>
            </a:r>
          </a:p>
        </p:txBody>
      </p:sp>
      <p:pic>
        <p:nvPicPr>
          <p:cNvPr id="7" name="Content Placeholder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5265E440-EBD0-83A0-1C71-21D3C31C6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326" y="1818303"/>
            <a:ext cx="5309345" cy="3971409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8B3BCC-AFC0-B049-6E09-6BDF6500C75C}"/>
              </a:ext>
            </a:extLst>
          </p:cNvPr>
          <p:cNvSpPr txBox="1"/>
          <p:nvPr/>
        </p:nvSpPr>
        <p:spPr>
          <a:xfrm>
            <a:off x="1813198" y="6123543"/>
            <a:ext cx="85656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https://learning.oreilly.com/library/view/software-architecture-patterns/9781491971437/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77198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030B-FB74-F9E1-303A-CD6F3EB76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Hexagonal Architecture </a:t>
            </a:r>
            <a:br>
              <a:rPr lang="en-US" dirty="0"/>
            </a:br>
            <a:r>
              <a:rPr lang="en-US" dirty="0"/>
              <a:t>(Ports and Adapters)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2580D3C-1FEC-B430-D3C3-84B07017F5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0" y="1308894"/>
            <a:ext cx="5334000" cy="53340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3FF1A9-96FA-1726-5B43-4898C3AE8BB1}"/>
              </a:ext>
            </a:extLst>
          </p:cNvPr>
          <p:cNvSpPr txBox="1"/>
          <p:nvPr/>
        </p:nvSpPr>
        <p:spPr>
          <a:xfrm>
            <a:off x="3048000" y="61272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3"/>
              </a:rPr>
              <a:t>https://alistair.cockburn.us/hexagonal-architecture/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1CAC46-EAEF-13FB-353E-713600478A75}"/>
              </a:ext>
            </a:extLst>
          </p:cNvPr>
          <p:cNvSpPr txBox="1"/>
          <p:nvPr/>
        </p:nvSpPr>
        <p:spPr>
          <a:xfrm>
            <a:off x="2355850" y="6482031"/>
            <a:ext cx="74803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Image credit: Cth027 - Own work, CC BY-SA 4.0, </a:t>
            </a:r>
            <a:r>
              <a:rPr lang="en-US" sz="1200" dirty="0">
                <a:hlinkClick r:id="rId4"/>
              </a:rPr>
              <a:t>https://commons.wikimedia.org/w/index.php?curid=81276242</a:t>
            </a:r>
            <a:r>
              <a:rPr 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2310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C04B3-1DDB-F01A-2D75-4542CDC9D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Onion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44047-13EE-2622-DA8C-289E54464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6E1DA4-85E2-950C-7D93-9667E9AE16F0}"/>
              </a:ext>
            </a:extLst>
          </p:cNvPr>
          <p:cNvSpPr txBox="1"/>
          <p:nvPr/>
        </p:nvSpPr>
        <p:spPr>
          <a:xfrm>
            <a:off x="2794000" y="6127234"/>
            <a:ext cx="660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https://jeffreypalermo.com/2008/07/the-onion-architecture-part-1/</a:t>
            </a:r>
            <a:r>
              <a:rPr lang="en-US" dirty="0"/>
              <a:t> 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F6BD3A-2622-8BE0-820B-8167FAC439B1}"/>
              </a:ext>
            </a:extLst>
          </p:cNvPr>
          <p:cNvGrpSpPr/>
          <p:nvPr/>
        </p:nvGrpSpPr>
        <p:grpSpPr>
          <a:xfrm>
            <a:off x="3923228" y="1646753"/>
            <a:ext cx="4345544" cy="4345544"/>
            <a:chOff x="4083050" y="1985447"/>
            <a:chExt cx="4025900" cy="4025900"/>
          </a:xfrm>
        </p:grpSpPr>
        <p:sp>
          <p:nvSpPr>
            <p:cNvPr id="13" name="Circle: Hollow 12">
              <a:extLst>
                <a:ext uri="{FF2B5EF4-FFF2-40B4-BE49-F238E27FC236}">
                  <a16:creationId xmlns:a16="http://schemas.microsoft.com/office/drawing/2014/main" id="{EAF0A963-3898-5B22-2CDA-40E52B260E7B}"/>
                </a:ext>
              </a:extLst>
            </p:cNvPr>
            <p:cNvSpPr/>
            <p:nvPr/>
          </p:nvSpPr>
          <p:spPr>
            <a:xfrm>
              <a:off x="4083050" y="1985447"/>
              <a:ext cx="4025900" cy="4025900"/>
            </a:xfrm>
            <a:prstGeom prst="donut">
              <a:avLst>
                <a:gd name="adj" fmla="val 11793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Circle: Hollow 13">
              <a:extLst>
                <a:ext uri="{FF2B5EF4-FFF2-40B4-BE49-F238E27FC236}">
                  <a16:creationId xmlns:a16="http://schemas.microsoft.com/office/drawing/2014/main" id="{3BAF0E21-5B8D-5F6E-31B6-5F43633AB0FB}"/>
                </a:ext>
              </a:extLst>
            </p:cNvPr>
            <p:cNvSpPr/>
            <p:nvPr/>
          </p:nvSpPr>
          <p:spPr>
            <a:xfrm>
              <a:off x="4592101" y="2495550"/>
              <a:ext cx="3007798" cy="3007798"/>
            </a:xfrm>
            <a:prstGeom prst="donut">
              <a:avLst>
                <a:gd name="adj" fmla="val 14407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5" name="Circle: Hollow 14">
              <a:extLst>
                <a:ext uri="{FF2B5EF4-FFF2-40B4-BE49-F238E27FC236}">
                  <a16:creationId xmlns:a16="http://schemas.microsoft.com/office/drawing/2014/main" id="{9F355BB0-F1F3-F1D8-27AD-CCC114C8BF62}"/>
                </a:ext>
              </a:extLst>
            </p:cNvPr>
            <p:cNvSpPr/>
            <p:nvPr/>
          </p:nvSpPr>
          <p:spPr>
            <a:xfrm>
              <a:off x="5080000" y="2987434"/>
              <a:ext cx="2032000" cy="2032000"/>
            </a:xfrm>
            <a:prstGeom prst="donut">
              <a:avLst>
                <a:gd name="adj" fmla="val 19191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CD9EB37-F630-96B1-F1E7-BC00087D04F4}"/>
                </a:ext>
              </a:extLst>
            </p:cNvPr>
            <p:cNvSpPr/>
            <p:nvPr/>
          </p:nvSpPr>
          <p:spPr>
            <a:xfrm>
              <a:off x="5526602" y="3429000"/>
              <a:ext cx="1138794" cy="1138794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tx1"/>
                  </a:solidFill>
                </a:rPr>
                <a:t>Domain</a:t>
              </a:r>
              <a:br>
                <a:rPr lang="en-US" sz="1400" dirty="0">
                  <a:solidFill>
                    <a:schemeClr val="tx1"/>
                  </a:solidFill>
                </a:rPr>
              </a:br>
              <a:r>
                <a:rPr lang="en-US" sz="1400" dirty="0">
                  <a:solidFill>
                    <a:schemeClr val="tx1"/>
                  </a:solidFill>
                </a:rPr>
                <a:t>Model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A710DE7-C627-D350-7A09-8957C3153491}"/>
                </a:ext>
              </a:extLst>
            </p:cNvPr>
            <p:cNvSpPr txBox="1"/>
            <p:nvPr/>
          </p:nvSpPr>
          <p:spPr>
            <a:xfrm>
              <a:off x="5400904" y="3137471"/>
              <a:ext cx="13901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Domain Services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D88EF75-C6E6-B90D-3E0E-522348773DBC}"/>
                </a:ext>
              </a:extLst>
            </p:cNvPr>
            <p:cNvSpPr txBox="1"/>
            <p:nvPr/>
          </p:nvSpPr>
          <p:spPr>
            <a:xfrm>
              <a:off x="5272631" y="2626755"/>
              <a:ext cx="16467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Application Services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7515418-59ED-97EA-288C-CAFA2A6DBF4D}"/>
                </a:ext>
              </a:extLst>
            </p:cNvPr>
            <p:cNvSpPr txBox="1"/>
            <p:nvPr/>
          </p:nvSpPr>
          <p:spPr>
            <a:xfrm>
              <a:off x="5562678" y="2127887"/>
              <a:ext cx="1151028" cy="285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User Interface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D8DE172-E5D2-7C2E-532E-6B0E91571CC4}"/>
                </a:ext>
              </a:extLst>
            </p:cNvPr>
            <p:cNvSpPr txBox="1"/>
            <p:nvPr/>
          </p:nvSpPr>
          <p:spPr>
            <a:xfrm rot="2963847">
              <a:off x="4476385" y="4972825"/>
              <a:ext cx="535686" cy="285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Tests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AC21736-DA28-5068-DAF2-3285B0AA79A4}"/>
                </a:ext>
              </a:extLst>
            </p:cNvPr>
            <p:cNvSpPr txBox="1"/>
            <p:nvPr/>
          </p:nvSpPr>
          <p:spPr>
            <a:xfrm rot="18185189">
              <a:off x="6997220" y="4771438"/>
              <a:ext cx="1178337" cy="285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Infrastructure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86411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81BB1-841E-831C-5F2F-281F9AB9B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E34D4-2EF6-FE31-2ABB-09657C6C3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diagram of a clean architecture&#10;&#10;Description automatically generated">
            <a:extLst>
              <a:ext uri="{FF2B5EF4-FFF2-40B4-BE49-F238E27FC236}">
                <a16:creationId xmlns:a16="http://schemas.microsoft.com/office/drawing/2014/main" id="{43F09111-EF45-F274-ED59-00964442F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480" y="1825625"/>
            <a:ext cx="5723040" cy="42033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DD50C5-08AF-9950-06A1-8C4F0D049F42}"/>
              </a:ext>
            </a:extLst>
          </p:cNvPr>
          <p:cNvSpPr txBox="1"/>
          <p:nvPr/>
        </p:nvSpPr>
        <p:spPr>
          <a:xfrm>
            <a:off x="2221952" y="6129337"/>
            <a:ext cx="84015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https://blog.cleancoder.com/uncle-bob/2012/08/13/the-clean-architecture.html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37890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2628</TotalTime>
  <Words>798</Words>
  <Application>Microsoft Office PowerPoint</Application>
  <PresentationFormat>Widescreen</PresentationFormat>
  <Paragraphs>124</Paragraphs>
  <Slides>29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Segoe UI</vt:lpstr>
      <vt:lpstr>Segoe UI Light</vt:lpstr>
      <vt:lpstr>Segoe UI Semibold</vt:lpstr>
      <vt:lpstr>Segoe UI Semilight</vt:lpstr>
      <vt:lpstr>Office Theme</vt:lpstr>
      <vt:lpstr>PowerPoint Presentation</vt:lpstr>
      <vt:lpstr>gfdsg</vt:lpstr>
      <vt:lpstr>PowerPoint Presentation</vt:lpstr>
      <vt:lpstr>Agenda</vt:lpstr>
      <vt:lpstr>Architecture</vt:lpstr>
      <vt:lpstr>Layered Architecture</vt:lpstr>
      <vt:lpstr>Hexagonal Architecture  (Ports and Adapters)</vt:lpstr>
      <vt:lpstr>Onion Architecture</vt:lpstr>
      <vt:lpstr>Clean Architecture</vt:lpstr>
      <vt:lpstr>Clean Architecture</vt:lpstr>
      <vt:lpstr>Clean Architecture</vt:lpstr>
      <vt:lpstr>Some Clean Architecture resources for .NET</vt:lpstr>
      <vt:lpstr>Vertical Slice Architecture</vt:lpstr>
      <vt:lpstr>Software Architecture styles</vt:lpstr>
      <vt:lpstr>Templates</vt:lpstr>
      <vt:lpstr>Templates for different platforms</vt:lpstr>
      <vt:lpstr>Clean Architecture by Steve Smith (Ardalis)</vt:lpstr>
      <vt:lpstr>Clean Architecture by Jason Taylor</vt:lpstr>
      <vt:lpstr>Demo</vt:lpstr>
      <vt:lpstr>Jason Taylor’s Clean Architecture Template</vt:lpstr>
      <vt:lpstr>Features</vt:lpstr>
      <vt:lpstr>Modifications</vt:lpstr>
      <vt:lpstr>Closing words</vt:lpstr>
      <vt:lpstr>Pros</vt:lpstr>
      <vt:lpstr>Cons and tradeoffs</vt:lpstr>
      <vt:lpstr>References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Knežević</dc:creator>
  <cp:lastModifiedBy>Miroslav Popovic</cp:lastModifiedBy>
  <cp:revision>91</cp:revision>
  <dcterms:created xsi:type="dcterms:W3CDTF">2022-02-03T11:59:38Z</dcterms:created>
  <dcterms:modified xsi:type="dcterms:W3CDTF">2023-11-26T22:51:19Z</dcterms:modified>
</cp:coreProperties>
</file>

<file path=docProps/thumbnail.jpeg>
</file>